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83" r:id="rId3"/>
    <p:sldId id="299" r:id="rId4"/>
    <p:sldId id="300" r:id="rId5"/>
    <p:sldId id="302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27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Qual o papel de um analista de dados no crescimento empresarial">
            <a:extLst>
              <a:ext uri="{FF2B5EF4-FFF2-40B4-BE49-F238E27FC236}">
                <a16:creationId xmlns:a16="http://schemas.microsoft.com/office/drawing/2014/main" id="{AF34D3FE-7218-8157-FB9D-E7340AAA6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95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157604" y="1592431"/>
            <a:ext cx="6089578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C000"/>
                </a:solidFill>
              </a:rPr>
              <a:t>Análise de Dados </a:t>
            </a:r>
            <a:br>
              <a:rPr lang="en" sz="4400" dirty="0">
                <a:solidFill>
                  <a:srgbClr val="FFC000"/>
                </a:solidFill>
              </a:rPr>
            </a:br>
            <a:r>
              <a:rPr lang="en" sz="4400" dirty="0">
                <a:solidFill>
                  <a:srgbClr val="FFC000"/>
                </a:solidFill>
              </a:rPr>
              <a:t>com Python</a:t>
            </a:r>
            <a:endParaRPr sz="4400" dirty="0">
              <a:solidFill>
                <a:srgbClr val="FFC000"/>
              </a:solidFill>
            </a:endParaRPr>
          </a:p>
        </p:txBody>
      </p:sp>
      <p:sp>
        <p:nvSpPr>
          <p:cNvPr id="8" name="Google Shape;87;p12">
            <a:extLst>
              <a:ext uri="{FF2B5EF4-FFF2-40B4-BE49-F238E27FC236}">
                <a16:creationId xmlns:a16="http://schemas.microsoft.com/office/drawing/2014/main" id="{8EDC4999-FCE5-FF2D-7286-6A8A9E67634D}"/>
              </a:ext>
            </a:extLst>
          </p:cNvPr>
          <p:cNvSpPr txBox="1">
            <a:spLocks/>
          </p:cNvSpPr>
          <p:nvPr/>
        </p:nvSpPr>
        <p:spPr>
          <a:xfrm>
            <a:off x="157604" y="3192931"/>
            <a:ext cx="3543888" cy="877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Diego Oliveira</a:t>
            </a:r>
            <a:endParaRPr lang="pt-BR" sz="2400" b="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A3B1A49C-0EA9-9367-2FD9-9F0165EA9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748" y="4600354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PNG Images Transparent Free Download | PNGMart">
            <a:extLst>
              <a:ext uri="{FF2B5EF4-FFF2-40B4-BE49-F238E27FC236}">
                <a16:creationId xmlns:a16="http://schemas.microsoft.com/office/drawing/2014/main" id="{D45F4D53-71CD-A4C9-B8E1-2787A51E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61" y="2392681"/>
            <a:ext cx="358137" cy="3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Conhecimento do problema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Entendimento do problema a ser resolvido, buscando todos os detalhes sobre o impacto dele na empresa e quais os objetivos em relação ao trabalho.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3880322F-578F-E277-3B8D-98767A67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75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Compreensão dos 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Organização e documentação de todos os dados da empresa que se encontram disponíveis.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1B7A950D-91A3-10F4-9842-8712D7E7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9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Preparação dos 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dados serão preparados corretamente para o seu armazenamento para ocorrer o cruzamento adequado</a:t>
            </a:r>
          </a:p>
          <a:p>
            <a:r>
              <a:rPr lang="pt-BR" dirty="0"/>
              <a:t>      para resolver o problema da empresa.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B21EA359-7D16-A7B6-C954-FDF87D773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2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Modelagem dos 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de técnica de mineração de dados. Pode-se aplicar nessa etapa técnicas de análises preditivas.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E6505E7B-4D8B-7FE4-6DB9-F8E8BA23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67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Avaliação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Acompanhamento dos resultados em relação aos objetivos e aplicação das análises obtidas na mineração de dados.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0086169F-36B5-75AF-622D-490CDA738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7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1495219"/>
            <a:ext cx="74334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Implementação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2177187"/>
            <a:ext cx="523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do projeto na empresa.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AFAF0F2C-F28D-8FBA-B3D7-DDDD91ED7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0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321981" y="1533181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4000" dirty="0">
                <a:solidFill>
                  <a:schemeClr val="tx1"/>
                </a:solidFill>
              </a:rPr>
              <a:t>Ferramenta de Trabalho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1253375" y="2458063"/>
            <a:ext cx="55443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Microsoft Excel;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Python;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Jupyter</a:t>
            </a:r>
            <a:r>
              <a:rPr lang="pt-BR" sz="1800" dirty="0"/>
              <a:t> Notebook;</a:t>
            </a:r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6" name="Picture 4" descr="Iwtraining Educação Avançada">
            <a:extLst>
              <a:ext uri="{FF2B5EF4-FFF2-40B4-BE49-F238E27FC236}">
                <a16:creationId xmlns:a16="http://schemas.microsoft.com/office/drawing/2014/main" id="{21E85BA4-1ECD-EFCC-6AF5-7DDA8454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406;p39">
            <a:extLst>
              <a:ext uri="{FF2B5EF4-FFF2-40B4-BE49-F238E27FC236}">
                <a16:creationId xmlns:a16="http://schemas.microsoft.com/office/drawing/2014/main" id="{233B1BC2-D16B-6B69-94EF-DA25A5E9166C}"/>
              </a:ext>
            </a:extLst>
          </p:cNvPr>
          <p:cNvGrpSpPr/>
          <p:nvPr/>
        </p:nvGrpSpPr>
        <p:grpSpPr>
          <a:xfrm>
            <a:off x="808797" y="1677508"/>
            <a:ext cx="529528" cy="509068"/>
            <a:chOff x="3814414" y="1703401"/>
            <a:chExt cx="473400" cy="473400"/>
          </a:xfrm>
        </p:grpSpPr>
        <p:sp>
          <p:nvSpPr>
            <p:cNvPr id="8" name="Google Shape;407;p39">
              <a:extLst>
                <a:ext uri="{FF2B5EF4-FFF2-40B4-BE49-F238E27FC236}">
                  <a16:creationId xmlns:a16="http://schemas.microsoft.com/office/drawing/2014/main" id="{1129B185-BAFC-81E1-75E6-87E8EF56BF8C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8;p39">
              <a:extLst>
                <a:ext uri="{FF2B5EF4-FFF2-40B4-BE49-F238E27FC236}">
                  <a16:creationId xmlns:a16="http://schemas.microsoft.com/office/drawing/2014/main" id="{E5BB19A5-333D-B3BB-E088-2126574FA262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122" name="Picture 2" descr="kisspng-microsoft-excel-computer-icons-export-5af9e203769487.5483606415263257634857  | Sistema Gestor">
            <a:extLst>
              <a:ext uri="{FF2B5EF4-FFF2-40B4-BE49-F238E27FC236}">
                <a16:creationId xmlns:a16="http://schemas.microsoft.com/office/drawing/2014/main" id="{96735BC9-BC4D-0E31-9199-8DCEA7B1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84" y="3096325"/>
            <a:ext cx="800987" cy="8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ython PNG Images Transparent Free Download | PNGMart">
            <a:extLst>
              <a:ext uri="{FF2B5EF4-FFF2-40B4-BE49-F238E27FC236}">
                <a16:creationId xmlns:a16="http://schemas.microsoft.com/office/drawing/2014/main" id="{399845D9-AEFE-61DD-6839-F9A86C02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417" y="3096325"/>
            <a:ext cx="1637414" cy="80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roject Jupyter | Home">
            <a:extLst>
              <a:ext uri="{FF2B5EF4-FFF2-40B4-BE49-F238E27FC236}">
                <a16:creationId xmlns:a16="http://schemas.microsoft.com/office/drawing/2014/main" id="{BD994CCB-CA62-0264-F92F-BD16E6DBA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26017"/>
          <a:stretch/>
        </p:blipFill>
        <p:spPr bwMode="auto">
          <a:xfrm>
            <a:off x="8014831" y="3009974"/>
            <a:ext cx="931505" cy="9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321981" y="1142848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4000" dirty="0">
                <a:solidFill>
                  <a:schemeClr val="tx1"/>
                </a:solidFill>
              </a:rPr>
              <a:t>Hands </a:t>
            </a:r>
            <a:r>
              <a:rPr lang="pt-BR" sz="4000" dirty="0" err="1">
                <a:solidFill>
                  <a:schemeClr val="tx1"/>
                </a:solidFill>
              </a:rPr>
              <a:t>On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6664346" y="3071870"/>
            <a:ext cx="18162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Mão na massa!</a:t>
            </a:r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6" name="Picture 4" descr="Iwtraining Educação Avançada">
            <a:extLst>
              <a:ext uri="{FF2B5EF4-FFF2-40B4-BE49-F238E27FC236}">
                <a16:creationId xmlns:a16="http://schemas.microsoft.com/office/drawing/2014/main" id="{21E85BA4-1ECD-EFCC-6AF5-7DDA8454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415;p39">
            <a:extLst>
              <a:ext uri="{FF2B5EF4-FFF2-40B4-BE49-F238E27FC236}">
                <a16:creationId xmlns:a16="http://schemas.microsoft.com/office/drawing/2014/main" id="{EC381D36-F34B-7BFD-A502-ACC80FE6B8AA}"/>
              </a:ext>
            </a:extLst>
          </p:cNvPr>
          <p:cNvGrpSpPr/>
          <p:nvPr/>
        </p:nvGrpSpPr>
        <p:grpSpPr>
          <a:xfrm rot="10800000">
            <a:off x="855300" y="1344847"/>
            <a:ext cx="385632" cy="405508"/>
            <a:chOff x="4922067" y="3645628"/>
            <a:chExt cx="334744" cy="334744"/>
          </a:xfrm>
        </p:grpSpPr>
        <p:sp>
          <p:nvSpPr>
            <p:cNvPr id="6" name="Google Shape;416;p39">
              <a:extLst>
                <a:ext uri="{FF2B5EF4-FFF2-40B4-BE49-F238E27FC236}">
                  <a16:creationId xmlns:a16="http://schemas.microsoft.com/office/drawing/2014/main" id="{AFB299CD-6CE2-FDB0-90B6-C22810FCCDD6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7;p39">
              <a:extLst>
                <a:ext uri="{FF2B5EF4-FFF2-40B4-BE49-F238E27FC236}">
                  <a16:creationId xmlns:a16="http://schemas.microsoft.com/office/drawing/2014/main" id="{B728650C-7E74-5061-61D7-E2FB474D734B}"/>
                </a:ext>
              </a:extLst>
            </p:cNvPr>
            <p:cNvSpPr/>
            <p:nvPr/>
          </p:nvSpPr>
          <p:spPr>
            <a:xfrm rot="10627812"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7412" name="Picture 4" descr="Handful GIFs - Get the best GIF on GIPHY">
            <a:extLst>
              <a:ext uri="{FF2B5EF4-FFF2-40B4-BE49-F238E27FC236}">
                <a16:creationId xmlns:a16="http://schemas.microsoft.com/office/drawing/2014/main" id="{6B9F3E7E-F339-36D5-4E87-151E4105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44" y="2210395"/>
            <a:ext cx="2555358" cy="22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20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321981" y="1088569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2800" dirty="0">
                <a:solidFill>
                  <a:schemeClr val="tx1"/>
                </a:solidFill>
              </a:rPr>
              <a:t>Reflexão no Mercado de Trabalho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1685418" y="2084296"/>
            <a:ext cx="5544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800" dirty="0"/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6" name="Picture 4" descr="Iwtraining Educação Avançada">
            <a:extLst>
              <a:ext uri="{FF2B5EF4-FFF2-40B4-BE49-F238E27FC236}">
                <a16:creationId xmlns:a16="http://schemas.microsoft.com/office/drawing/2014/main" id="{21E85BA4-1ECD-EFCC-6AF5-7DDA8454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409;p39">
            <a:extLst>
              <a:ext uri="{FF2B5EF4-FFF2-40B4-BE49-F238E27FC236}">
                <a16:creationId xmlns:a16="http://schemas.microsoft.com/office/drawing/2014/main" id="{99E5E55F-85AE-4097-0445-EAAA3CA0390E}"/>
              </a:ext>
            </a:extLst>
          </p:cNvPr>
          <p:cNvGrpSpPr/>
          <p:nvPr/>
        </p:nvGrpSpPr>
        <p:grpSpPr>
          <a:xfrm>
            <a:off x="825112" y="1280211"/>
            <a:ext cx="553576" cy="547101"/>
            <a:chOff x="5842489" y="1703401"/>
            <a:chExt cx="473400" cy="473400"/>
          </a:xfrm>
        </p:grpSpPr>
        <p:sp>
          <p:nvSpPr>
            <p:cNvPr id="13" name="Google Shape;410;p39">
              <a:extLst>
                <a:ext uri="{FF2B5EF4-FFF2-40B4-BE49-F238E27FC236}">
                  <a16:creationId xmlns:a16="http://schemas.microsoft.com/office/drawing/2014/main" id="{BBAE0156-DF4C-DA2B-736E-4B9A9CF8094C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1;p39">
              <a:extLst>
                <a:ext uri="{FF2B5EF4-FFF2-40B4-BE49-F238E27FC236}">
                  <a16:creationId xmlns:a16="http://schemas.microsoft.com/office/drawing/2014/main" id="{7765F40A-0308-CFB4-BD23-2DE7B252F9C4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8434" name="Picture 2" descr="Análise de Dados: veja o que faz e como atuar na área!">
            <a:extLst>
              <a:ext uri="{FF2B5EF4-FFF2-40B4-BE49-F238E27FC236}">
                <a16:creationId xmlns:a16="http://schemas.microsoft.com/office/drawing/2014/main" id="{B53BC311-EE54-96B5-43A5-3C8F36B3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9"/>
          <a:stretch/>
        </p:blipFill>
        <p:spPr bwMode="auto">
          <a:xfrm>
            <a:off x="2023730" y="2141697"/>
            <a:ext cx="4645492" cy="191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7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321981" y="1088569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2800" dirty="0">
                <a:solidFill>
                  <a:schemeClr val="tx1"/>
                </a:solidFill>
              </a:rPr>
              <a:t>Próximos capítulos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1685418" y="2084296"/>
            <a:ext cx="55443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800" dirty="0"/>
          </a:p>
          <a:p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6" name="Picture 4" descr="Iwtraining Educação Avançada">
            <a:extLst>
              <a:ext uri="{FF2B5EF4-FFF2-40B4-BE49-F238E27FC236}">
                <a16:creationId xmlns:a16="http://schemas.microsoft.com/office/drawing/2014/main" id="{21E85BA4-1ECD-EFCC-6AF5-7DDA8454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409;p39">
            <a:extLst>
              <a:ext uri="{FF2B5EF4-FFF2-40B4-BE49-F238E27FC236}">
                <a16:creationId xmlns:a16="http://schemas.microsoft.com/office/drawing/2014/main" id="{99E5E55F-85AE-4097-0445-EAAA3CA0390E}"/>
              </a:ext>
            </a:extLst>
          </p:cNvPr>
          <p:cNvGrpSpPr/>
          <p:nvPr/>
        </p:nvGrpSpPr>
        <p:grpSpPr>
          <a:xfrm>
            <a:off x="825112" y="1280211"/>
            <a:ext cx="553576" cy="547101"/>
            <a:chOff x="5842489" y="1703401"/>
            <a:chExt cx="473400" cy="473400"/>
          </a:xfrm>
        </p:grpSpPr>
        <p:sp>
          <p:nvSpPr>
            <p:cNvPr id="13" name="Google Shape;410;p39">
              <a:extLst>
                <a:ext uri="{FF2B5EF4-FFF2-40B4-BE49-F238E27FC236}">
                  <a16:creationId xmlns:a16="http://schemas.microsoft.com/office/drawing/2014/main" id="{BBAE0156-DF4C-DA2B-736E-4B9A9CF8094C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1;p39">
              <a:extLst>
                <a:ext uri="{FF2B5EF4-FFF2-40B4-BE49-F238E27FC236}">
                  <a16:creationId xmlns:a16="http://schemas.microsoft.com/office/drawing/2014/main" id="{7765F40A-0308-CFB4-BD23-2DE7B252F9C4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7" name="Google Shape;412;p39">
            <a:extLst>
              <a:ext uri="{FF2B5EF4-FFF2-40B4-BE49-F238E27FC236}">
                <a16:creationId xmlns:a16="http://schemas.microsoft.com/office/drawing/2014/main" id="{9D724266-7981-6616-DFE9-7A38EAAC4562}"/>
              </a:ext>
            </a:extLst>
          </p:cNvPr>
          <p:cNvGrpSpPr/>
          <p:nvPr/>
        </p:nvGrpSpPr>
        <p:grpSpPr>
          <a:xfrm rot="10800000">
            <a:off x="907332" y="1340554"/>
            <a:ext cx="389147" cy="411259"/>
            <a:chOff x="6950142" y="3645628"/>
            <a:chExt cx="334744" cy="334744"/>
          </a:xfrm>
        </p:grpSpPr>
        <p:sp>
          <p:nvSpPr>
            <p:cNvPr id="8" name="Google Shape;413;p39">
              <a:extLst>
                <a:ext uri="{FF2B5EF4-FFF2-40B4-BE49-F238E27FC236}">
                  <a16:creationId xmlns:a16="http://schemas.microsoft.com/office/drawing/2014/main" id="{D3673A02-9F4A-F656-6F13-DB87D6F3A4E0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9">
              <a:extLst>
                <a:ext uri="{FF2B5EF4-FFF2-40B4-BE49-F238E27FC236}">
                  <a16:creationId xmlns:a16="http://schemas.microsoft.com/office/drawing/2014/main" id="{E86D9013-3C1D-1F28-96BF-046AC340503E}"/>
                </a:ext>
              </a:extLst>
            </p:cNvPr>
            <p:cNvSpPr/>
            <p:nvPr/>
          </p:nvSpPr>
          <p:spPr>
            <a:xfrm rot="10322191"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42E3AA-8559-773B-772B-F58D598359F9}"/>
              </a:ext>
            </a:extLst>
          </p:cNvPr>
          <p:cNvSpPr txBox="1"/>
          <p:nvPr/>
        </p:nvSpPr>
        <p:spPr>
          <a:xfrm>
            <a:off x="1253375" y="2001940"/>
            <a:ext cx="69974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Instalação e configuração de banco de dados (</a:t>
            </a:r>
            <a:r>
              <a:rPr lang="pt-BR" sz="1800" dirty="0" err="1"/>
              <a:t>PostegreSQL</a:t>
            </a:r>
            <a:r>
              <a:rPr lang="pt-BR" sz="1800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Integração do banco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Criação e configuração de conta GitHub;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Repositório GitHub;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11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57839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Jornada do Sucesso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084461" y="1137793"/>
            <a:ext cx="199735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 que é Dado?</a:t>
            </a:r>
            <a:endParaRPr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Ferramentas de Trabalho</a:t>
            </a:r>
            <a:endParaRPr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Reflexão no Mercado de Trabalho</a:t>
            </a:r>
            <a:endParaRPr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4" y="4063600"/>
            <a:ext cx="139623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Metodologia CRISP-DM</a:t>
            </a: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Hands On</a:t>
            </a:r>
            <a:endParaRPr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Próximo capítulo</a:t>
            </a:r>
            <a:endParaRPr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5B311615-EBE4-B43C-6CD6-6797CCA3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rgulho GIFs | Tenor">
            <a:extLst>
              <a:ext uri="{FF2B5EF4-FFF2-40B4-BE49-F238E27FC236}">
                <a16:creationId xmlns:a16="http://schemas.microsoft.com/office/drawing/2014/main" id="{AC799699-0B42-4B8C-8AE0-C7DFA258C4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14" y="1798367"/>
            <a:ext cx="1291972" cy="13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fs de sucesso - Gifs e Imagens Animadas">
            <a:extLst>
              <a:ext uri="{FF2B5EF4-FFF2-40B4-BE49-F238E27FC236}">
                <a16:creationId xmlns:a16="http://schemas.microsoft.com/office/drawing/2014/main" id="{97C835E2-E2FF-46BB-BA51-7BA8EC0180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49" y="1280362"/>
            <a:ext cx="1670472" cy="4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64535" y="732500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tx1"/>
                </a:solidFill>
              </a:rPr>
              <a:t>Obrigado! 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458" name="Picture 2" descr="Valeu GIF - Obrigado Obrigada Agradecimento - Discover &amp; Share GIFs | Cool  gifs, Marketing, Animated gif">
            <a:extLst>
              <a:ext uri="{FF2B5EF4-FFF2-40B4-BE49-F238E27FC236}">
                <a16:creationId xmlns:a16="http://schemas.microsoft.com/office/drawing/2014/main" id="{B1B1CE75-78C7-97B0-EE87-EFE34F925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139138"/>
            <a:ext cx="44577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6835F4E-808C-A3E8-BECD-E53812EE41F2}"/>
              </a:ext>
            </a:extLst>
          </p:cNvPr>
          <p:cNvSpPr txBox="1"/>
          <p:nvPr/>
        </p:nvSpPr>
        <p:spPr>
          <a:xfrm rot="5400000">
            <a:off x="2392071" y="3260782"/>
            <a:ext cx="4714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800" dirty="0">
                <a:solidFill>
                  <a:schemeClr val="tx1"/>
                </a:solidFill>
              </a:rPr>
              <a:t>:)</a:t>
            </a:r>
            <a:endParaRPr lang="pt-BR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321981" y="1533181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4000" dirty="0">
                <a:solidFill>
                  <a:schemeClr val="tx1"/>
                </a:solidFill>
              </a:rPr>
              <a:t>O que é Dado?</a:t>
            </a:r>
          </a:p>
        </p:txBody>
      </p:sp>
      <p:grpSp>
        <p:nvGrpSpPr>
          <p:cNvPr id="5" name="Google Shape;403;p39">
            <a:extLst>
              <a:ext uri="{FF2B5EF4-FFF2-40B4-BE49-F238E27FC236}">
                <a16:creationId xmlns:a16="http://schemas.microsoft.com/office/drawing/2014/main" id="{7724EA8F-4EE4-04AF-0419-7838C6CC6DC9}"/>
              </a:ext>
            </a:extLst>
          </p:cNvPr>
          <p:cNvGrpSpPr/>
          <p:nvPr/>
        </p:nvGrpSpPr>
        <p:grpSpPr>
          <a:xfrm>
            <a:off x="818759" y="1647088"/>
            <a:ext cx="509604" cy="549450"/>
            <a:chOff x="1786339" y="1703401"/>
            <a:chExt cx="473400" cy="473400"/>
          </a:xfrm>
        </p:grpSpPr>
        <p:sp>
          <p:nvSpPr>
            <p:cNvPr id="6" name="Google Shape;404;p39">
              <a:extLst>
                <a:ext uri="{FF2B5EF4-FFF2-40B4-BE49-F238E27FC236}">
                  <a16:creationId xmlns:a16="http://schemas.microsoft.com/office/drawing/2014/main" id="{67EE355C-C84D-4209-2AA7-211E2983FD9F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05;p39">
              <a:extLst>
                <a:ext uri="{FF2B5EF4-FFF2-40B4-BE49-F238E27FC236}">
                  <a16:creationId xmlns:a16="http://schemas.microsoft.com/office/drawing/2014/main" id="{DAE775AE-6A00-D844-C6FD-341F16AE4AE5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1253375" y="2458063"/>
            <a:ext cx="55443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Elemento de informação;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Desorganizado;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Solucionar problema/questão;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Gera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novo PETRÓLEO mundial!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2050" name="Picture 2" descr="Dados vs Informações digitais • Universidade da Tecnologia">
            <a:extLst>
              <a:ext uri="{FF2B5EF4-FFF2-40B4-BE49-F238E27FC236}">
                <a16:creationId xmlns:a16="http://schemas.microsoft.com/office/drawing/2014/main" id="{80F64ACA-DA62-36F7-CDFD-27AF882C0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92" y="2813960"/>
            <a:ext cx="1836319" cy="149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wtraining Educação Avançada">
            <a:extLst>
              <a:ext uri="{FF2B5EF4-FFF2-40B4-BE49-F238E27FC236}">
                <a16:creationId xmlns:a16="http://schemas.microsoft.com/office/drawing/2014/main" id="{21E85BA4-1ECD-EFCC-6AF5-7DDA84542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558" y="821824"/>
            <a:ext cx="3716700" cy="396300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valor do Dado</a:t>
            </a:r>
          </a:p>
        </p:txBody>
      </p:sp>
      <p:pic>
        <p:nvPicPr>
          <p:cNvPr id="3076" name="Picture 4" descr="Aprenda sobre Dado, Informação, Conhecimento e Inteligência em TI">
            <a:extLst>
              <a:ext uri="{FF2B5EF4-FFF2-40B4-BE49-F238E27FC236}">
                <a16:creationId xmlns:a16="http://schemas.microsoft.com/office/drawing/2014/main" id="{44213BAF-B378-FFC1-2C2B-C8802252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9" y="1627843"/>
            <a:ext cx="3942259" cy="278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wtraining Educação Avançada">
            <a:extLst>
              <a:ext uri="{FF2B5EF4-FFF2-40B4-BE49-F238E27FC236}">
                <a16:creationId xmlns:a16="http://schemas.microsoft.com/office/drawing/2014/main" id="{8FCAF52D-3B5F-B935-718C-D44F9B0B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52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1517968"/>
            <a:ext cx="5237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dados sozinhos não geram nenhum significado.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6078753-1606-52A4-0C16-F048B2AB2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4" t="62842" r="9354" b="14970"/>
          <a:stretch/>
        </p:blipFill>
        <p:spPr>
          <a:xfrm>
            <a:off x="1315154" y="2281127"/>
            <a:ext cx="3481458" cy="1270036"/>
          </a:xfrm>
          <a:prstGeom prst="rect">
            <a:avLst/>
          </a:prstGeom>
        </p:spPr>
      </p:pic>
      <p:pic>
        <p:nvPicPr>
          <p:cNvPr id="3074" name="Picture 2" descr="duvida-png - Vvale">
            <a:extLst>
              <a:ext uri="{FF2B5EF4-FFF2-40B4-BE49-F238E27FC236}">
                <a16:creationId xmlns:a16="http://schemas.microsoft.com/office/drawing/2014/main" id="{BD48B574-EADA-4D6D-06EE-C578803A7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38" y="2281127"/>
            <a:ext cx="1955062" cy="19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03E6F4E9-3730-9FFF-1DBF-E9F12061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74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Informação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1517968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os dados são estruturados e organizados acontece a geração de informação.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9E6841-F74A-E5E2-4B1A-54291CC07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45" t="53018" r="9354" b="24065"/>
          <a:stretch/>
        </p:blipFill>
        <p:spPr>
          <a:xfrm>
            <a:off x="1290082" y="2419191"/>
            <a:ext cx="3653509" cy="1529032"/>
          </a:xfrm>
          <a:prstGeom prst="rect">
            <a:avLst/>
          </a:prstGeom>
        </p:spPr>
      </p:pic>
      <p:pic>
        <p:nvPicPr>
          <p:cNvPr id="5" name="Picture 4" descr="Iwtraining Educação Avançada">
            <a:extLst>
              <a:ext uri="{FF2B5EF4-FFF2-40B4-BE49-F238E27FC236}">
                <a16:creationId xmlns:a16="http://schemas.microsoft.com/office/drawing/2014/main" id="{48534054-1AAE-72CC-AB23-AB862E70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3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Conhecimento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1517968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Conhecimento é gerado através da habilidade de analisar</a:t>
            </a:r>
          </a:p>
          <a:p>
            <a:r>
              <a:rPr lang="pt-BR" dirty="0"/>
              <a:t>      as informações.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9E6841-F74A-E5E2-4B1A-54291CC07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45" t="53018" r="9354" b="24065"/>
          <a:stretch/>
        </p:blipFill>
        <p:spPr>
          <a:xfrm>
            <a:off x="1290082" y="2419191"/>
            <a:ext cx="3653509" cy="1529032"/>
          </a:xfrm>
          <a:prstGeom prst="rect">
            <a:avLst/>
          </a:prstGeom>
        </p:spPr>
      </p:pic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18DABEF0-FD24-6C61-3D9C-C4E2F095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03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Inteligência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855300" y="1517968"/>
            <a:ext cx="5237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a tomada de decisão que pode ser feita a partir das análises.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3D4294-72D9-8141-7FAA-D685758F3E3F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9E6841-F74A-E5E2-4B1A-54291CC07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45" t="53018" r="9354" b="24065"/>
          <a:stretch/>
        </p:blipFill>
        <p:spPr>
          <a:xfrm>
            <a:off x="1290082" y="2419191"/>
            <a:ext cx="3653509" cy="1529032"/>
          </a:xfrm>
          <a:prstGeom prst="rect">
            <a:avLst/>
          </a:prstGeom>
        </p:spPr>
      </p:pic>
      <p:pic>
        <p:nvPicPr>
          <p:cNvPr id="2" name="Picture 4" descr="Iwtraining Educação Avançada">
            <a:extLst>
              <a:ext uri="{FF2B5EF4-FFF2-40B4-BE49-F238E27FC236}">
                <a16:creationId xmlns:a16="http://schemas.microsoft.com/office/drawing/2014/main" id="{E3A15F49-77C4-2598-DF4A-604D21B2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954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93F29F-5E6E-AA5D-50A4-4F84ABF505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4" name="Google Shape;109;p15">
            <a:extLst>
              <a:ext uri="{FF2B5EF4-FFF2-40B4-BE49-F238E27FC236}">
                <a16:creationId xmlns:a16="http://schemas.microsoft.com/office/drawing/2014/main" id="{CEC2C12A-F85D-09CE-5D15-50423AA5069E}"/>
              </a:ext>
            </a:extLst>
          </p:cNvPr>
          <p:cNvSpPr txBox="1">
            <a:spLocks/>
          </p:cNvSpPr>
          <p:nvPr/>
        </p:nvSpPr>
        <p:spPr>
          <a:xfrm>
            <a:off x="1256884" y="930670"/>
            <a:ext cx="7772400" cy="7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" dirty="0"/>
          </a:p>
          <a:p>
            <a:r>
              <a:rPr lang="pt-BR" sz="3600" dirty="0">
                <a:solidFill>
                  <a:schemeClr val="tx1"/>
                </a:solidFill>
              </a:rPr>
              <a:t>Metodologia CRISP-DM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2132BF8-8CD2-A532-0E30-D1536531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4362E6-B115-469D-C3D8-4FA6E5174A99}"/>
              </a:ext>
            </a:extLst>
          </p:cNvPr>
          <p:cNvSpPr txBox="1"/>
          <p:nvPr/>
        </p:nvSpPr>
        <p:spPr>
          <a:xfrm>
            <a:off x="1188278" y="1855552"/>
            <a:ext cx="55443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Processo da indústria para mineração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Transforma grande volume de dados em valor;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6 etapas:</a:t>
            </a:r>
          </a:p>
          <a:p>
            <a:r>
              <a:rPr lang="pt-BR" sz="1800" dirty="0"/>
              <a:t>     - Conhecimento do problema;</a:t>
            </a:r>
          </a:p>
          <a:p>
            <a:r>
              <a:rPr lang="pt-BR" sz="1800" dirty="0"/>
              <a:t>     - Compreensão dos dados;</a:t>
            </a:r>
          </a:p>
          <a:p>
            <a:r>
              <a:rPr lang="pt-BR" sz="1800" dirty="0"/>
              <a:t>     - Preparação dos dados;</a:t>
            </a:r>
          </a:p>
          <a:p>
            <a:r>
              <a:rPr lang="pt-BR" sz="1800" dirty="0"/>
              <a:t>     - Modelagem dos dados;</a:t>
            </a:r>
          </a:p>
          <a:p>
            <a:r>
              <a:rPr lang="pt-BR" sz="1800" dirty="0"/>
              <a:t>     - Avaliação;</a:t>
            </a:r>
          </a:p>
          <a:p>
            <a:r>
              <a:rPr lang="pt-BR" sz="1800" dirty="0"/>
              <a:t>     - Implementação;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12" name="Google Shape;418;p39">
            <a:extLst>
              <a:ext uri="{FF2B5EF4-FFF2-40B4-BE49-F238E27FC236}">
                <a16:creationId xmlns:a16="http://schemas.microsoft.com/office/drawing/2014/main" id="{68512924-D17C-86BC-EECE-D93B74CD98A4}"/>
              </a:ext>
            </a:extLst>
          </p:cNvPr>
          <p:cNvGrpSpPr/>
          <p:nvPr/>
        </p:nvGrpSpPr>
        <p:grpSpPr>
          <a:xfrm rot="10800000">
            <a:off x="813409" y="1140885"/>
            <a:ext cx="367388" cy="374432"/>
            <a:chOff x="2893992" y="3645628"/>
            <a:chExt cx="334744" cy="334744"/>
          </a:xfrm>
        </p:grpSpPr>
        <p:sp>
          <p:nvSpPr>
            <p:cNvPr id="13" name="Google Shape;419;p39">
              <a:extLst>
                <a:ext uri="{FF2B5EF4-FFF2-40B4-BE49-F238E27FC236}">
                  <a16:creationId xmlns:a16="http://schemas.microsoft.com/office/drawing/2014/main" id="{6A47D2E0-D767-D666-FE54-6CD23FB50FAC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0;p39">
              <a:extLst>
                <a:ext uri="{FF2B5EF4-FFF2-40B4-BE49-F238E27FC236}">
                  <a16:creationId xmlns:a16="http://schemas.microsoft.com/office/drawing/2014/main" id="{C3CD7241-59E9-ADB9-6FC8-92DED0412E50}"/>
                </a:ext>
              </a:extLst>
            </p:cNvPr>
            <p:cNvSpPr/>
            <p:nvPr/>
          </p:nvSpPr>
          <p:spPr>
            <a:xfrm rot="10618813" flipH="1">
              <a:off x="2994315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" name="Picture 4" descr="Iwtraining Educação Avançada">
            <a:extLst>
              <a:ext uri="{FF2B5EF4-FFF2-40B4-BE49-F238E27FC236}">
                <a16:creationId xmlns:a16="http://schemas.microsoft.com/office/drawing/2014/main" id="{C6853FC8-A9CC-8240-49CD-72C4E51B4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6" y="4547367"/>
            <a:ext cx="462073" cy="4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2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318</TotalTime>
  <Words>365</Words>
  <Application>Microsoft Office PowerPoint</Application>
  <PresentationFormat>Apresentação na tela (16:9)</PresentationFormat>
  <Paragraphs>102</Paragraphs>
  <Slides>20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Montserrat Light</vt:lpstr>
      <vt:lpstr>Times New Roman</vt:lpstr>
      <vt:lpstr>Arial</vt:lpstr>
      <vt:lpstr>Montserrat</vt:lpstr>
      <vt:lpstr>Calibri</vt:lpstr>
      <vt:lpstr>Nicholas template</vt:lpstr>
      <vt:lpstr>Análise de Dados  com Python</vt:lpstr>
      <vt:lpstr>Jornada do Sucesso</vt:lpstr>
      <vt:lpstr>Apresentação do PowerPoint</vt:lpstr>
      <vt:lpstr>O valor do Dado</vt:lpstr>
      <vt:lpstr>Dados</vt:lpstr>
      <vt:lpstr>Informação</vt:lpstr>
      <vt:lpstr>Conhecimento</vt:lpstr>
      <vt:lpstr>Inteligência</vt:lpstr>
      <vt:lpstr>Apresentação do PowerPoint</vt:lpstr>
      <vt:lpstr>Conhecimento do problema</vt:lpstr>
      <vt:lpstr>Compreensão dos dados</vt:lpstr>
      <vt:lpstr>Preparação dos dados</vt:lpstr>
      <vt:lpstr>Modelagem dos dados</vt:lpstr>
      <vt:lpstr>Avaliação</vt:lpstr>
      <vt:lpstr>Implementação</vt:lpstr>
      <vt:lpstr>Apresentação do PowerPoint</vt:lpstr>
      <vt:lpstr>Apresentação do PowerPoint</vt:lpstr>
      <vt:lpstr>Apresentação do PowerPoint</vt:lpstr>
      <vt:lpstr>Apresentação do PowerPoint</vt:lpstr>
      <vt:lpstr>Obrigado!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in Company</dc:title>
  <dc:creator>Diego Oliveira de Araujo</dc:creator>
  <cp:lastModifiedBy>Diego Oliveira de Araujo</cp:lastModifiedBy>
  <cp:revision>9</cp:revision>
  <dcterms:modified xsi:type="dcterms:W3CDTF">2023-03-30T13:15:33Z</dcterms:modified>
</cp:coreProperties>
</file>